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30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82" r:id="rId12"/>
    <p:sldId id="5083" r:id="rId13"/>
    <p:sldId id="5084" r:id="rId14"/>
    <p:sldId id="5085" r:id="rId15"/>
    <p:sldId id="5086" r:id="rId16"/>
    <p:sldId id="5087" r:id="rId17"/>
    <p:sldId id="4852" r:id="rId18"/>
    <p:sldId id="4853" r:id="rId19"/>
    <p:sldId id="5822" r:id="rId20"/>
    <p:sldId id="5823" r:id="rId21"/>
    <p:sldId id="5824" r:id="rId22"/>
    <p:sldId id="5826" r:id="rId23"/>
    <p:sldId id="5827" r:id="rId24"/>
    <p:sldId id="5069" r:id="rId25"/>
    <p:sldId id="5070" r:id="rId26"/>
    <p:sldId id="5071" r:id="rId27"/>
    <p:sldId id="5073" r:id="rId28"/>
    <p:sldId id="5074" r:id="rId29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67" d="100"/>
          <a:sy n="67" d="100"/>
        </p:scale>
        <p:origin x="848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88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80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5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52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7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4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71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4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86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1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6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84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8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0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8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2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28600" y="6649753"/>
            <a:ext cx="9296400" cy="182957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 rtl="0">
              <a:defRPr/>
            </a:pPr>
            <a:r>
              <a:rPr lang="en-US" sz="80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891995-B6ED-4ACE-A707-44252E90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Name &amp; Subsection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63D99F52-E41E-4DCF-8810-37B1224705A4}"/>
              </a:ext>
            </a:extLst>
          </p:cNvPr>
          <p:cNvSpPr/>
          <p:nvPr userDrawn="1"/>
        </p:nvSpPr>
        <p:spPr>
          <a:xfrm>
            <a:off x="8477864" y="351639"/>
            <a:ext cx="1327813" cy="2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89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  <p:sldLayoutId id="2147483846" r:id="rId18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5.tiff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eg"/><Relationship Id="rId7" Type="http://schemas.openxmlformats.org/officeDocument/2006/relationships/image" Target="../media/image32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-28575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826420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Session- 24</a:t>
            </a:r>
            <a:endParaRPr lang="en-US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3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in Data Enrichment</a:t>
            </a: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Editions</a:t>
            </a:r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93056" y="1608523"/>
            <a:ext cx="93605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5: Create Feeder Class</a:t>
            </a:r>
            <a:endParaRPr lang="en-IN" sz="1800" u="none" strike="noStrike" baseline="0" dirty="0">
              <a:latin typeface="Courier New,BoldItalic"/>
            </a:endParaRPr>
          </a:p>
          <a:p>
            <a:r>
              <a:rPr lang="en-IN" sz="1800" u="none" strike="noStrike" baseline="0" dirty="0">
                <a:latin typeface="Arial" panose="020B0604020202020204" pitchFamily="34" charset="0"/>
              </a:rPr>
              <a:t>(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ZCL_USMD_ADDR_ENRICH_FEEDER)</a:t>
            </a:r>
            <a:endParaRPr lang="en-IN" sz="1800" u="none" strike="noStrike" baseline="0" dirty="0">
              <a:latin typeface="Courier New,BoldItalic"/>
            </a:endParaRPr>
          </a:p>
          <a:p>
            <a:endParaRPr lang="en-IN" dirty="0">
              <a:latin typeface="Courier New,BoldItalic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Implement Interface: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IF_USMD_ENRICHMENT_FEEDER</a:t>
            </a:r>
          </a:p>
          <a:p>
            <a:pPr algn="l"/>
            <a:endParaRPr lang="en-IN" dirty="0">
              <a:latin typeface="Courier New" panose="02070309020205020404" pitchFamily="49" charset="0"/>
            </a:endParaRPr>
          </a:p>
          <a:p>
            <a:pPr algn="l"/>
            <a:r>
              <a:rPr lang="en-IN" dirty="0">
                <a:latin typeface="Courier New" panose="02070309020205020404" pitchFamily="49" charset="0"/>
              </a:rPr>
              <a:t>Methods: </a:t>
            </a:r>
          </a:p>
          <a:p>
            <a:pPr algn="l"/>
            <a:r>
              <a:rPr lang="en-IN" dirty="0">
                <a:latin typeface="Courier New" panose="02070309020205020404" pitchFamily="49" charset="0"/>
              </a:rPr>
              <a:t>&gt;&gt;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GET_RELEVANT_ENTITIES – </a:t>
            </a:r>
            <a:r>
              <a:rPr lang="en-IN" sz="1800" b="0" i="0" u="none" strike="noStrike" baseline="0" dirty="0" err="1">
                <a:latin typeface="Courier New" panose="02070309020205020404" pitchFamily="49" charset="0"/>
              </a:rPr>
              <a:t>E.g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 AD_POSTAL</a:t>
            </a:r>
          </a:p>
          <a:p>
            <a:pPr algn="l"/>
            <a:r>
              <a:rPr lang="en-IN" dirty="0">
                <a:latin typeface="Courier New" panose="02070309020205020404" pitchFamily="49" charset="0"/>
              </a:rPr>
              <a:t>&gt;&gt;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IF_RELEVANT</a:t>
            </a:r>
            <a:r>
              <a:rPr lang="en-IN" dirty="0">
                <a:latin typeface="Arial" panose="020B0604020202020204" pitchFamily="34" charset="0"/>
              </a:rPr>
              <a:t>  -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Object Type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Code (OTC) of the business object in the CR</a:t>
            </a:r>
          </a:p>
          <a:p>
            <a:pPr algn="l"/>
            <a:r>
              <a:rPr lang="en-US" dirty="0">
                <a:latin typeface="Arial" panose="020B0604020202020204" pitchFamily="34" charset="0"/>
              </a:rPr>
              <a:t>&gt;&gt; 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GET_ADAPTER_DATA</a:t>
            </a:r>
            <a:r>
              <a:rPr lang="en-US" dirty="0">
                <a:latin typeface="Arial" panose="020B0604020202020204" pitchFamily="34" charset="0"/>
              </a:rPr>
              <a:t> - R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etrieves the data in adapter format for enrichment</a:t>
            </a:r>
          </a:p>
          <a:p>
            <a:pPr algn="l"/>
            <a:r>
              <a:rPr lang="en-US" dirty="0">
                <a:latin typeface="Arial" panose="020B0604020202020204" pitchFamily="34" charset="0"/>
              </a:rPr>
              <a:t>&gt;&gt; 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GET_MDG_DATA - </a:t>
            </a:r>
            <a:r>
              <a:rPr lang="en-US" dirty="0"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onvert the data from adapter format to MDG format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</a:rPr>
              <a:t>&gt;&gt; 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FETCH_ADAPTER_DATA</a:t>
            </a:r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</a:rPr>
              <a:t>&gt;&gt;  F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ETCH_MDG_DATA</a:t>
            </a:r>
          </a:p>
          <a:p>
            <a:pPr algn="l"/>
            <a:r>
              <a:rPr lang="en-IN" dirty="0">
                <a:latin typeface="Courier New" panose="02070309020205020404" pitchFamily="49" charset="0"/>
              </a:rPr>
              <a:t>&gt;&gt;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PREPARE_UI_DATA</a:t>
            </a:r>
          </a:p>
          <a:p>
            <a:pPr algn="l"/>
            <a:r>
              <a:rPr lang="en-IN" dirty="0">
                <a:latin typeface="Courier New" panose="02070309020205020404" pitchFamily="49" charset="0"/>
              </a:rPr>
              <a:t>&gt;&gt;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CONVERT_ACTION_RESULT - 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MDG format to adapter format for further processing by the adapter</a:t>
            </a:r>
            <a:endParaRPr lang="en-IN" dirty="0">
              <a:latin typeface="Courier New,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326532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23850" y="1617892"/>
            <a:ext cx="93605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5: Create Feeder Class</a:t>
            </a:r>
            <a:endParaRPr lang="en-IN" sz="1800" u="none" strike="noStrike" baseline="0" dirty="0">
              <a:latin typeface="Courier New,BoldItalic"/>
            </a:endParaRPr>
          </a:p>
          <a:p>
            <a:r>
              <a:rPr lang="en-IN" sz="1800" u="none" strike="noStrike" baseline="0" dirty="0">
                <a:latin typeface="Arial" panose="020B0604020202020204" pitchFamily="34" charset="0"/>
              </a:rPr>
              <a:t>(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ZCL_USMD_ADDR_ENRICH_FEEDER)</a:t>
            </a:r>
            <a:endParaRPr lang="en-IN" sz="1800" u="none" strike="noStrike" baseline="0" dirty="0">
              <a:latin typeface="Courier New,BoldItalic"/>
            </a:endParaRPr>
          </a:p>
          <a:p>
            <a:endParaRPr lang="en-IN" dirty="0">
              <a:latin typeface="Courier New,BoldItalic"/>
            </a:endParaRPr>
          </a:p>
          <a:p>
            <a:r>
              <a:rPr lang="en-IN" dirty="0">
                <a:latin typeface="Courier New,BoldItalic"/>
              </a:rPr>
              <a:t>Example: User Interaction is required for executing an enrichment</a:t>
            </a:r>
          </a:p>
          <a:p>
            <a:endParaRPr lang="en-IN" dirty="0">
              <a:latin typeface="Courier New,BoldItalic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A corresponding UI presents the user with a list of values (in MDG format). The user chooses a row from the list and chooses</a:t>
            </a:r>
            <a:r>
              <a:rPr lang="en-US" sz="1800" b="0" u="none" strike="noStrike" baseline="0" dirty="0">
                <a:latin typeface="Arial" panose="020B0604020202020204" pitchFamily="34" charset="0"/>
              </a:rPr>
              <a:t> OK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. This value needs to be returned to the adapter for processing. Before passing the data chosen on the UI to the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adapter, the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CONVERT_ACTION_RESULT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method converts the data from MDG format to adapter format.</a:t>
            </a:r>
            <a:endParaRPr lang="en-IN" dirty="0">
              <a:latin typeface="Courier New,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71129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45143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23850" y="1525654"/>
            <a:ext cx="93605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6: Create Adapter Class</a:t>
            </a:r>
            <a:endParaRPr lang="en-IN" sz="1800" u="none" strike="noStrike" baseline="0" dirty="0">
              <a:latin typeface="Courier New,BoldItalic"/>
            </a:endParaRPr>
          </a:p>
          <a:p>
            <a:r>
              <a:rPr lang="en-IN" sz="1800" u="none" strike="noStrike" baseline="0" dirty="0">
                <a:latin typeface="Arial" panose="020B0604020202020204" pitchFamily="34" charset="0"/>
              </a:rPr>
              <a:t>(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ZCL_USMD_ADDR_ENRICH_FEEDER)</a:t>
            </a:r>
            <a:endParaRPr lang="en-IN" sz="1800" u="none" strike="noStrike" baseline="0" dirty="0">
              <a:latin typeface="Courier New,BoldItalic"/>
            </a:endParaRPr>
          </a:p>
          <a:p>
            <a:endParaRPr lang="en-IN" dirty="0">
              <a:latin typeface="Courier New,BoldItalic"/>
            </a:endParaRPr>
          </a:p>
          <a:p>
            <a:r>
              <a:rPr lang="en-IN" dirty="0">
                <a:latin typeface="Courier New,BoldItalic"/>
              </a:rPr>
              <a:t>Interface -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IF_USMD_ENRICHMENT_ADAPTER</a:t>
            </a:r>
            <a:endParaRPr lang="en-IN" sz="1800" b="0" i="0" u="none" strike="noStrike" baseline="0" dirty="0">
              <a:latin typeface="Courier New,BoldItalic"/>
            </a:endParaRPr>
          </a:p>
          <a:p>
            <a:endParaRPr lang="en-IN" dirty="0">
              <a:latin typeface="Courier New,BoldItalic"/>
            </a:endParaRPr>
          </a:p>
          <a:p>
            <a:pPr algn="l"/>
            <a:r>
              <a:rPr lang="en-US" sz="1800" b="0" u="none" strike="noStrike" baseline="0" dirty="0"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EXECUTE</a:t>
            </a:r>
            <a:r>
              <a:rPr lang="en-IN" dirty="0">
                <a:latin typeface="Arial" panose="020B0604020202020204" pitchFamily="34" charset="0"/>
              </a:rPr>
              <a:t> - </a:t>
            </a:r>
            <a:r>
              <a:rPr lang="en-US" dirty="0"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all to the external or internal service to get the enriched data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</a:rPr>
              <a:t>&gt;&gt; In case user interaction is required, t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he flag </a:t>
            </a:r>
            <a:r>
              <a:rPr lang="en-US" sz="1800" b="1" i="0" u="none" strike="noStrike" baseline="0" dirty="0">
                <a:latin typeface="Courier New" panose="02070309020205020404" pitchFamily="49" charset="0"/>
              </a:rPr>
              <a:t>EF_USER_ACTION_NECESSARY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is set along with sending the data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(ER_DATA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) necessary to be displayed on the UI</a:t>
            </a:r>
            <a:endParaRPr lang="en-IN" dirty="0">
              <a:latin typeface="Courier New,BoldItal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9D4D2-F727-716D-37B3-DDDADACEA8DD}"/>
              </a:ext>
            </a:extLst>
          </p:cNvPr>
          <p:cNvSpPr txBox="1"/>
          <p:nvPr/>
        </p:nvSpPr>
        <p:spPr>
          <a:xfrm>
            <a:off x="263203" y="4203215"/>
            <a:ext cx="93795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1" u="none" strike="noStrike" baseline="0" dirty="0">
                <a:latin typeface="Times New Roman" panose="02020603050405020304" pitchFamily="18" charset="0"/>
              </a:rPr>
              <a:t>Mapping Scenario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 For addresses </a:t>
            </a:r>
            <a:r>
              <a:rPr lang="en-US" dirty="0">
                <a:latin typeface="Arial" panose="020B0604020202020204" pitchFamily="34" charset="0"/>
              </a:rPr>
              <a:t>with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slight error, the popup is suppressed, no error code is sent and the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address is immediately corrected without any user intervention.</a:t>
            </a:r>
          </a:p>
          <a:p>
            <a:pPr algn="l"/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&gt;&gt;  For addresses that require user-intervention for validation</a:t>
            </a:r>
            <a:r>
              <a:rPr lang="en-US" dirty="0">
                <a:latin typeface="Arial" panose="020B0604020202020204" pitchFamily="34" charset="0"/>
              </a:rPr>
              <a:t>, t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he initial popup to be displayed is being determined in this method by using the error-code sent by the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check_postal_address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method and subsequently pick up the additional details from the table MDG_SDQ_MSG_UI based on the error code sent.</a:t>
            </a:r>
          </a:p>
        </p:txBody>
      </p:sp>
    </p:spTree>
    <p:extLst>
      <p:ext uri="{BB962C8B-B14F-4D97-AF65-F5344CB8AC3E}">
        <p14:creationId xmlns:p14="http://schemas.microsoft.com/office/powerpoint/2010/main" val="127693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Editions </a:t>
            </a:r>
            <a:endParaRPr sz="19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AE1B5B-FCA7-404C-BEFF-9D88E4C73B47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4C30C-5BFB-42FE-9F1E-9171757C024D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105C0-17C0-41D9-8324-9538563A42FA}"/>
              </a:ext>
            </a:extLst>
          </p:cNvPr>
          <p:cNvSpPr txBox="1"/>
          <p:nvPr/>
        </p:nvSpPr>
        <p:spPr>
          <a:xfrm flipH="1">
            <a:off x="412105" y="1186613"/>
            <a:ext cx="589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Edition Based Process Flow</a:t>
            </a:r>
          </a:p>
          <a:p>
            <a:endParaRPr lang="en-US" b="1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C3305-31C3-4096-A32E-D4DD8E4F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655035"/>
            <a:ext cx="8382001" cy="1660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0FE99E-7153-43A6-BB1A-4E46A97D2DC6}"/>
              </a:ext>
            </a:extLst>
          </p:cNvPr>
          <p:cNvSpPr txBox="1"/>
          <p:nvPr/>
        </p:nvSpPr>
        <p:spPr>
          <a:xfrm flipH="1">
            <a:off x="412104" y="3693383"/>
            <a:ext cx="9110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Edition Type – </a:t>
            </a:r>
            <a:r>
              <a:rPr lang="en-US" dirty="0"/>
              <a:t>It identifies the </a:t>
            </a:r>
            <a:r>
              <a:rPr lang="en-US" u="sng" dirty="0"/>
              <a:t>Data Model </a:t>
            </a:r>
            <a:r>
              <a:rPr lang="en-US" dirty="0"/>
              <a:t>and </a:t>
            </a:r>
            <a:r>
              <a:rPr lang="en-US" u="sng" dirty="0"/>
              <a:t>Entity Types </a:t>
            </a:r>
            <a:r>
              <a:rPr lang="en-US" dirty="0"/>
              <a:t>that can be processed in an Edition </a:t>
            </a:r>
          </a:p>
          <a:p>
            <a:endParaRPr lang="en-US" b="1" dirty="0"/>
          </a:p>
          <a:p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E2EBC9-004A-46DE-962D-11BA46FE3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1" y="4357161"/>
            <a:ext cx="5045425" cy="154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5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OG_ALL Edition Type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4C30C-5BFB-42FE-9F1E-9171757C024D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10079-C204-AF4B-2362-6251234D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0" y="1752600"/>
            <a:ext cx="9165500" cy="21336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D73982-8108-75BC-0A5A-C7CAB02D8CC0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69890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Entity type in the OG_ALL Edition Type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08D9C-19E9-8DB5-7C93-7A32828C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29693"/>
            <a:ext cx="4650129" cy="509534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F02F5F8-3EED-B34D-00D6-199253028FB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78320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 creation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     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02902-3B4A-7135-F0D0-6177DFF7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095733"/>
            <a:ext cx="6781800" cy="519149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B0ECE18-57B7-5966-6019-E02B8E70B18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8005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Flexibility of Edition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FC14B-3907-AD4E-6042-938B6FB92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22650" r="16154" b="14444"/>
          <a:stretch/>
        </p:blipFill>
        <p:spPr>
          <a:xfrm>
            <a:off x="1143000" y="1067158"/>
            <a:ext cx="7086600" cy="534399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569D95-1E0D-0A62-B474-CE17366162C2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24378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 Release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9F793-8B44-F918-F411-2949C070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2" y="1828800"/>
            <a:ext cx="9036695" cy="307668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A6460F1-8F62-B92C-3810-AB37CE4B404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84227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 Analysis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AA623-AE76-E16F-A5F0-852452AC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652364"/>
            <a:ext cx="8890538" cy="396143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E3C73F5-4978-18DC-0461-0643E93E785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5877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5B7C4-F25D-DDDD-942E-9A3D250B7B20}"/>
              </a:ext>
            </a:extLst>
          </p:cNvPr>
          <p:cNvSpPr txBox="1"/>
          <p:nvPr/>
        </p:nvSpPr>
        <p:spPr>
          <a:xfrm>
            <a:off x="406046" y="1676400"/>
            <a:ext cx="8356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Implement </a:t>
            </a:r>
            <a:r>
              <a:rPr lang="en-IN" dirty="0" err="1"/>
              <a:t>BAdI</a:t>
            </a:r>
            <a:r>
              <a:rPr lang="en-IN" dirty="0"/>
              <a:t> ADDRESS_CHECK</a:t>
            </a:r>
          </a:p>
          <a:p>
            <a:pPr marL="342900" indent="-342900">
              <a:buAutoNum type="arabicPeriod"/>
            </a:pPr>
            <a:r>
              <a:rPr lang="en-IN" dirty="0"/>
              <a:t>Create a third party </a:t>
            </a:r>
            <a:r>
              <a:rPr lang="en-IN" dirty="0" err="1"/>
              <a:t>WebDynpro</a:t>
            </a:r>
            <a:r>
              <a:rPr lang="en-IN" dirty="0"/>
              <a:t> component</a:t>
            </a:r>
          </a:p>
          <a:p>
            <a:pPr marL="342900" indent="-342900">
              <a:buAutoNum type="arabicPeriod"/>
            </a:pPr>
            <a:r>
              <a:rPr lang="en-IN" dirty="0"/>
              <a:t>Create UI Component for user decision dialogs </a:t>
            </a:r>
          </a:p>
          <a:p>
            <a:pPr marL="342900" indent="-342900">
              <a:buAutoNum type="arabicPeriod"/>
            </a:pPr>
            <a:r>
              <a:rPr lang="en-IN" dirty="0"/>
              <a:t>Maintain error codes. The appropriate view is V_MDG_SDQ_MSG_UI </a:t>
            </a:r>
          </a:p>
          <a:p>
            <a:pPr marL="342900" indent="-342900">
              <a:buAutoNum type="arabicPeriod"/>
            </a:pPr>
            <a:r>
              <a:rPr lang="en-IN" dirty="0"/>
              <a:t>Create a feeder class </a:t>
            </a:r>
          </a:p>
          <a:p>
            <a:pPr marL="342900" indent="-342900">
              <a:buAutoNum type="arabicPeriod"/>
            </a:pPr>
            <a:r>
              <a:rPr lang="en-IN" dirty="0"/>
              <a:t>Create an adapter class for the following scenarios: </a:t>
            </a:r>
          </a:p>
          <a:p>
            <a:pPr marL="799908" lvl="1" indent="-342900">
              <a:buFont typeface="Arial" panose="020B0604020202020204" pitchFamily="34" charset="0"/>
              <a:buChar char="•"/>
            </a:pPr>
            <a:r>
              <a:rPr lang="en-IN" dirty="0"/>
              <a:t>1:1 mapping scenario </a:t>
            </a:r>
          </a:p>
          <a:p>
            <a:pPr marL="799908" lvl="1" indent="-342900">
              <a:buFont typeface="Arial" panose="020B0604020202020204" pitchFamily="34" charset="0"/>
              <a:buChar char="•"/>
            </a:pPr>
            <a:r>
              <a:rPr lang="en-IN" dirty="0"/>
              <a:t> Addresses with error </a:t>
            </a:r>
          </a:p>
        </p:txBody>
      </p:sp>
    </p:spTree>
    <p:extLst>
      <p:ext uri="{BB962C8B-B14F-4D97-AF65-F5344CB8AC3E}">
        <p14:creationId xmlns:p14="http://schemas.microsoft.com/office/powerpoint/2010/main" val="359097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Edition Comparison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36B0-88C5-4C4F-BCEA-FE37775FE05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Edition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CBF7C-D22A-1951-6FDE-F0D0D64E7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186613"/>
            <a:ext cx="7391400" cy="509405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FC03E44-AD31-661C-E43B-4E40FA57BBE7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87275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Session24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93056" y="1683139"/>
            <a:ext cx="87509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1: Implement BADI </a:t>
            </a:r>
            <a:r>
              <a:rPr lang="en-IN" sz="1800" u="none" strike="noStrike" baseline="0" dirty="0">
                <a:latin typeface="Courier New,BoldItalic"/>
              </a:rPr>
              <a:t>ADDRESS_CHECK</a:t>
            </a:r>
          </a:p>
          <a:p>
            <a:endParaRPr lang="en-IN" dirty="0">
              <a:latin typeface="Courier New,BoldItalic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Third party service implements the standard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provided for validation:</a:t>
            </a:r>
          </a:p>
          <a:p>
            <a:pPr algn="l"/>
            <a:r>
              <a:rPr lang="en-IN" sz="1800" b="0" i="0" u="none" strike="noStrike" baseline="0" dirty="0">
                <a:latin typeface="Courier New" panose="02070309020205020404" pitchFamily="49" charset="0"/>
              </a:rPr>
              <a:t>ADDRESS_CHECK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2696AF-31E2-7FC4-BD1A-8D0A25E35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" t="1247" r="43076" b="46787"/>
          <a:stretch/>
        </p:blipFill>
        <p:spPr>
          <a:xfrm>
            <a:off x="1371600" y="2883467"/>
            <a:ext cx="6553200" cy="34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8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93056" y="1683139"/>
            <a:ext cx="87509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1: Implement BADI </a:t>
            </a:r>
            <a:r>
              <a:rPr lang="en-IN" sz="1800" u="none" strike="noStrike" baseline="0" dirty="0">
                <a:latin typeface="Courier New,BoldItalic"/>
              </a:rPr>
              <a:t>ADDRESS_CHECK</a:t>
            </a:r>
          </a:p>
          <a:p>
            <a:endParaRPr lang="en-IN" dirty="0">
              <a:latin typeface="Courier New,BoldItalic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Third party service implements the standard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provided for validation:</a:t>
            </a:r>
          </a:p>
          <a:p>
            <a:pPr algn="l"/>
            <a:r>
              <a:rPr lang="en-IN" sz="1800" b="0" i="0" u="none" strike="noStrike" baseline="0" dirty="0">
                <a:latin typeface="Courier New" panose="02070309020205020404" pitchFamily="49" charset="0"/>
              </a:rPr>
              <a:t>ADDRESS_CHECK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668E8-7B2F-9C33-2BB4-35A85E501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" t="10956" r="27692" b="44530"/>
          <a:stretch/>
        </p:blipFill>
        <p:spPr>
          <a:xfrm>
            <a:off x="581025" y="2984420"/>
            <a:ext cx="8882366" cy="31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93056" y="1683139"/>
            <a:ext cx="8750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2: </a:t>
            </a:r>
            <a:r>
              <a:rPr lang="en-US" sz="1800" u="none" strike="noStrike" baseline="0" dirty="0">
                <a:latin typeface="Arial" panose="020B0604020202020204" pitchFamily="34" charset="0"/>
              </a:rPr>
              <a:t>Create Third Party </a:t>
            </a:r>
            <a:r>
              <a:rPr lang="en-US" sz="1800" u="none" strike="noStrike" baseline="0" dirty="0" err="1">
                <a:latin typeface="Arial" panose="020B0604020202020204" pitchFamily="34" charset="0"/>
              </a:rPr>
              <a:t>WebDynpro</a:t>
            </a:r>
            <a:r>
              <a:rPr lang="en-US" sz="1800" u="none" strike="noStrike" baseline="0" dirty="0">
                <a:latin typeface="Arial" panose="020B0604020202020204" pitchFamily="34" charset="0"/>
              </a:rPr>
              <a:t> Component</a:t>
            </a:r>
            <a:endParaRPr lang="en-IN" sz="1800" u="none" strike="noStrike" baseline="0" dirty="0">
              <a:latin typeface="Courier New,BoldItalic"/>
            </a:endParaRPr>
          </a:p>
          <a:p>
            <a:endParaRPr lang="en-IN" dirty="0">
              <a:latin typeface="Courier New,BoldItalic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If the 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address validation-3rd party service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does not use ABAP technology, then a corresponding implementation in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WebDynpro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ABAP needs to be created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</a:rPr>
              <a:t>I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mplement the interface: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MDG_SDQ_ADDR_CHECK_INTF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EAEE3-36BD-DA7D-E5A4-EF7B6491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3437465"/>
            <a:ext cx="5486400" cy="29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93056" y="1683139"/>
            <a:ext cx="8750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2: </a:t>
            </a:r>
            <a:r>
              <a:rPr lang="en-US" sz="1800" u="none" strike="noStrike" baseline="0" dirty="0">
                <a:latin typeface="Arial" panose="020B0604020202020204" pitchFamily="34" charset="0"/>
              </a:rPr>
              <a:t>Create Third Party </a:t>
            </a:r>
            <a:r>
              <a:rPr lang="en-US" sz="1800" u="none" strike="noStrike" baseline="0" dirty="0" err="1">
                <a:latin typeface="Arial" panose="020B0604020202020204" pitchFamily="34" charset="0"/>
              </a:rPr>
              <a:t>WebDynpro</a:t>
            </a:r>
            <a:r>
              <a:rPr lang="en-US" sz="1800" u="none" strike="noStrike" baseline="0" dirty="0">
                <a:latin typeface="Arial" panose="020B0604020202020204" pitchFamily="34" charset="0"/>
              </a:rPr>
              <a:t> Component</a:t>
            </a:r>
            <a:endParaRPr lang="en-IN" sz="1800" u="none" strike="noStrike" baseline="0" dirty="0">
              <a:latin typeface="Courier New,BoldItalic"/>
            </a:endParaRPr>
          </a:p>
          <a:p>
            <a:endParaRPr lang="en-IN" dirty="0">
              <a:latin typeface="Courier New,BoldItalic"/>
            </a:endParaRPr>
          </a:p>
          <a:p>
            <a:pPr algn="l"/>
            <a:r>
              <a:rPr lang="en-US" dirty="0">
                <a:latin typeface="Arial" panose="020B0604020202020204" pitchFamily="34" charset="0"/>
              </a:rPr>
              <a:t>I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mplement the interface: 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MDG_SDQ_ADDR_CHECK_INTF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027DD-885A-9303-547B-55C135C74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" t="9834" r="38461" b="33590"/>
          <a:stretch/>
        </p:blipFill>
        <p:spPr>
          <a:xfrm>
            <a:off x="1371600" y="2587419"/>
            <a:ext cx="7162800" cy="37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27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93056" y="1683139"/>
            <a:ext cx="87509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3: Create UI Component for User Decision Dialogs (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ZMDG_SDQ_ADDR_ENRICHMENT)</a:t>
            </a:r>
            <a:endParaRPr lang="en-IN" sz="1800" u="none" strike="noStrike" baseline="0" dirty="0">
              <a:latin typeface="Courier New,BoldItalic"/>
            </a:endParaRPr>
          </a:p>
          <a:p>
            <a:endParaRPr lang="en-IN" dirty="0">
              <a:latin typeface="Courier New,BoldItalic"/>
            </a:endParaRPr>
          </a:p>
          <a:p>
            <a:r>
              <a:rPr lang="en-US" sz="1800" b="0" u="none" strike="noStrike" baseline="0" dirty="0">
                <a:latin typeface="Arial" panose="020B0604020202020204" pitchFamily="34" charset="0"/>
              </a:rPr>
              <a:t>Implement the interface</a:t>
            </a:r>
            <a:r>
              <a:rPr lang="en-US" sz="1800" b="0" i="1" u="none" strike="noStrike" baseline="0" dirty="0">
                <a:latin typeface="Arial" panose="020B0604020202020204" pitchFamily="34" charset="0"/>
              </a:rPr>
              <a:t>: </a:t>
            </a:r>
            <a:r>
              <a:rPr lang="en-US" sz="1800" b="0" u="none" strike="noStrike" baseline="0" dirty="0">
                <a:latin typeface="Courier New,Italic"/>
              </a:rPr>
              <a:t>MDG_ENRICHMENT_INTF</a:t>
            </a:r>
            <a:endParaRPr lang="en-IN" dirty="0">
              <a:latin typeface="Courier New,BoldItal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527D7-866E-D961-2C01-5FEC282EB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" t="11709" r="13846" b="30855"/>
          <a:stretch/>
        </p:blipFill>
        <p:spPr>
          <a:xfrm>
            <a:off x="393056" y="2883468"/>
            <a:ext cx="8868976" cy="33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6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93056" y="1683139"/>
            <a:ext cx="87509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3: Create UI Component for User Decision Dialogs (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ZMDG_SDQ_ADDR_ENRICHMENT)</a:t>
            </a:r>
            <a:endParaRPr lang="en-IN" sz="1800" u="none" strike="noStrike" baseline="0" dirty="0">
              <a:latin typeface="Courier New,BoldItalic"/>
            </a:endParaRPr>
          </a:p>
          <a:p>
            <a:endParaRPr lang="en-IN" dirty="0">
              <a:latin typeface="Courier New,BoldItalic"/>
            </a:endParaRPr>
          </a:p>
          <a:p>
            <a:r>
              <a:rPr lang="en-US" sz="1800" b="0" u="none" strike="noStrike" baseline="0" dirty="0">
                <a:latin typeface="Arial" panose="020B0604020202020204" pitchFamily="34" charset="0"/>
              </a:rPr>
              <a:t>Implement the interface</a:t>
            </a:r>
            <a:r>
              <a:rPr lang="en-US" sz="1800" b="0" i="1" u="none" strike="noStrike" baseline="0" dirty="0">
                <a:latin typeface="Arial" panose="020B0604020202020204" pitchFamily="34" charset="0"/>
              </a:rPr>
              <a:t>: </a:t>
            </a:r>
            <a:r>
              <a:rPr lang="en-US" sz="1800" b="0" u="none" strike="noStrike" baseline="0" dirty="0">
                <a:latin typeface="Courier New,Italic"/>
              </a:rPr>
              <a:t>MDG_ENRICHMENT_INTF</a:t>
            </a:r>
          </a:p>
          <a:p>
            <a:endParaRPr lang="en-US" dirty="0">
              <a:latin typeface="Courier New,Italic"/>
            </a:endParaRPr>
          </a:p>
          <a:p>
            <a:r>
              <a:rPr lang="en-US" dirty="0">
                <a:latin typeface="Courier New,Italic"/>
              </a:rPr>
              <a:t>&gt;&gt; In </a:t>
            </a:r>
            <a:r>
              <a:rPr lang="en-US" b="1" dirty="0">
                <a:latin typeface="Courier New,Italic"/>
              </a:rPr>
              <a:t>EXECUTE method, </a:t>
            </a:r>
            <a:r>
              <a:rPr lang="en-US" dirty="0">
                <a:latin typeface="Courier New,Italic"/>
              </a:rPr>
              <a:t>UI Component details are maintained</a:t>
            </a:r>
          </a:p>
          <a:p>
            <a:endParaRPr lang="en-US" dirty="0">
              <a:latin typeface="Courier New,Italic"/>
            </a:endParaRPr>
          </a:p>
          <a:p>
            <a:r>
              <a:rPr lang="en-US" dirty="0">
                <a:latin typeface="Courier New,Italic"/>
              </a:rPr>
              <a:t>&gt;&gt; </a:t>
            </a:r>
            <a:r>
              <a:rPr lang="en-IN" sz="1800" b="1" i="0" u="none" strike="noStrike" baseline="0" dirty="0" err="1">
                <a:latin typeface="Courier New" panose="02070309020205020404" pitchFamily="49" charset="0"/>
              </a:rPr>
              <a:t>get_ui_data</a:t>
            </a:r>
            <a:r>
              <a:rPr lang="en-IN" b="1" dirty="0">
                <a:latin typeface="Courier New" panose="02070309020205020404" pitchFamily="49" charset="0"/>
              </a:rPr>
              <a:t> </a:t>
            </a:r>
            <a:r>
              <a:rPr lang="en-IN" dirty="0">
                <a:latin typeface="Courier New" panose="02070309020205020404" pitchFamily="49" charset="0"/>
              </a:rPr>
              <a:t>fetches the additional details from adapter implementation and then events </a:t>
            </a:r>
            <a:r>
              <a:rPr lang="en-IN" sz="1800" b="1" i="0" u="none" strike="noStrike" baseline="0" dirty="0">
                <a:latin typeface="Courier New" panose="02070309020205020404" pitchFamily="49" charset="0"/>
              </a:rPr>
              <a:t>SHOW_ENRICHMENT_UI</a:t>
            </a:r>
            <a:r>
              <a:rPr lang="en-US" b="1" dirty="0">
                <a:latin typeface="Courier New,Italic"/>
              </a:rPr>
              <a:t> </a:t>
            </a:r>
            <a:r>
              <a:rPr lang="en-US" dirty="0">
                <a:latin typeface="Courier New,Italic"/>
              </a:rPr>
              <a:t>and </a:t>
            </a:r>
            <a:r>
              <a:rPr lang="en-IN" sz="1800" b="1" i="0" u="none" strike="noStrike" baseline="0" dirty="0">
                <a:latin typeface="Courier New" panose="02070309020205020404" pitchFamily="49" charset="0"/>
              </a:rPr>
              <a:t>END_USER_INTERACTION</a:t>
            </a:r>
            <a:r>
              <a:rPr lang="en-US" b="1" dirty="0">
                <a:latin typeface="Courier New,Italic"/>
              </a:rPr>
              <a:t> </a:t>
            </a:r>
            <a:r>
              <a:rPr lang="en-US" dirty="0">
                <a:latin typeface="Courier New,Italic"/>
              </a:rPr>
              <a:t>are</a:t>
            </a:r>
            <a:r>
              <a:rPr lang="en-US" sz="1800" i="0" u="none" strike="noStrike" baseline="0" dirty="0">
                <a:latin typeface="Courier New,Italic"/>
              </a:rPr>
              <a:t> triggered</a:t>
            </a:r>
            <a:r>
              <a:rPr lang="en-US" sz="1800" b="0" i="0" u="none" strike="noStrike" baseline="0" dirty="0">
                <a:latin typeface="Courier New,Italic"/>
              </a:rPr>
              <a:t> </a:t>
            </a:r>
          </a:p>
          <a:p>
            <a:r>
              <a:rPr lang="en-US" dirty="0">
                <a:latin typeface="Courier New,Italic"/>
              </a:rPr>
              <a:t> </a:t>
            </a:r>
          </a:p>
          <a:p>
            <a:r>
              <a:rPr lang="en-US" dirty="0">
                <a:latin typeface="Courier New,Italic"/>
              </a:rPr>
              <a:t>&gt;&gt; Feeder method </a:t>
            </a:r>
            <a:r>
              <a:rPr lang="en-IN" sz="1800" b="1" i="0" u="none" strike="noStrike" baseline="0" dirty="0" err="1">
                <a:latin typeface="Courier New" panose="02070309020205020404" pitchFamily="49" charset="0"/>
              </a:rPr>
              <a:t>prepare_ui_data</a:t>
            </a:r>
            <a:r>
              <a:rPr lang="en-US" sz="1800" b="1" i="0" u="none" strike="noStrike" baseline="0" dirty="0">
                <a:latin typeface="Courier New,Italic"/>
              </a:rPr>
              <a:t> </a:t>
            </a:r>
            <a:endParaRPr lang="en-IN" b="1" dirty="0">
              <a:latin typeface="Courier New,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382232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D436C-8F5F-1DCF-B658-9C621173FB72}"/>
              </a:ext>
            </a:extLst>
          </p:cNvPr>
          <p:cNvSpPr txBox="1"/>
          <p:nvPr/>
        </p:nvSpPr>
        <p:spPr>
          <a:xfrm>
            <a:off x="393056" y="1608523"/>
            <a:ext cx="8750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u="none" strike="noStrike" baseline="0" dirty="0">
                <a:latin typeface="Arial" panose="020B0604020202020204" pitchFamily="34" charset="0"/>
              </a:rPr>
              <a:t>Step 4: Maintain Table </a:t>
            </a:r>
            <a:r>
              <a:rPr lang="en-IN" sz="1800" u="none" strike="noStrike" baseline="0" dirty="0">
                <a:latin typeface="Courier New,BoldItalic"/>
              </a:rPr>
              <a:t>MDG_SDQ_MSG_UI </a:t>
            </a:r>
          </a:p>
          <a:p>
            <a:r>
              <a:rPr lang="en-IN" sz="1800" u="none" strike="noStrike" baseline="0" dirty="0">
                <a:latin typeface="Arial" panose="020B0604020202020204" pitchFamily="34" charset="0"/>
              </a:rPr>
              <a:t>(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View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: V_MDG_SDQ_MSG_UI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)</a:t>
            </a:r>
            <a:endParaRPr lang="en-IN" sz="1800" u="none" strike="noStrike" baseline="0" dirty="0">
              <a:latin typeface="Courier New,BoldItalic"/>
            </a:endParaRPr>
          </a:p>
          <a:p>
            <a:endParaRPr lang="en-IN" dirty="0">
              <a:latin typeface="Courier New,BoldItalic"/>
            </a:endParaRPr>
          </a:p>
          <a:p>
            <a:pPr algn="l"/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method </a:t>
            </a:r>
            <a:r>
              <a:rPr lang="en-US" sz="1800" b="0" i="0" u="none" strike="noStrike" baseline="0" dirty="0" err="1">
                <a:latin typeface="Courier New" panose="02070309020205020404" pitchFamily="49" charset="0"/>
              </a:rPr>
              <a:t>address_postal_check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returns an error code: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MSGNR</a:t>
            </a:r>
            <a:r>
              <a:rPr lang="en-IN" sz="1800" b="0" i="0" u="none" strike="noStrike" baseline="0" dirty="0">
                <a:latin typeface="Arial" panose="020B0604020202020204" pitchFamily="34" charset="0"/>
              </a:rPr>
              <a:t>. And the mapping table provides the </a:t>
            </a:r>
            <a:r>
              <a:rPr lang="en-IN" sz="1800" b="0" i="0" u="none" strike="noStrike" baseline="0" dirty="0">
                <a:latin typeface="Courier New" panose="02070309020205020404" pitchFamily="49" charset="0"/>
              </a:rPr>
              <a:t>POPUP_COMP_NAME and TITLE_OTR_ALIAS as global parameters for additional details</a:t>
            </a:r>
            <a:endParaRPr lang="en-IN" dirty="0">
              <a:latin typeface="Courier New,BoldItal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DCBC6-0903-0A8F-9B55-5F9258AD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1" y="3362849"/>
            <a:ext cx="9215455" cy="296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623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1179</Words>
  <Application>Microsoft Office PowerPoint</Application>
  <PresentationFormat>A4 Paper (210x297 mm)</PresentationFormat>
  <Paragraphs>189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Calibri Light</vt:lpstr>
      <vt:lpstr>Cooper Black</vt:lpstr>
      <vt:lpstr>Courier New</vt:lpstr>
      <vt:lpstr>Courier New,BoldItalic</vt:lpstr>
      <vt:lpstr>Courier New,Italic</vt:lpstr>
      <vt:lpstr>Georgia</vt:lpstr>
      <vt:lpstr>Times New Roman</vt:lpstr>
      <vt:lpstr>1_Office Theme</vt:lpstr>
      <vt:lpstr>2_Office Theme</vt:lpstr>
      <vt:lpstr>1_Custom Design</vt:lpstr>
      <vt:lpstr>Custom Design</vt:lpstr>
      <vt:lpstr>PowerPoint Presentation</vt:lpstr>
      <vt:lpstr>ADDRESS VALIDATION</vt:lpstr>
      <vt:lpstr>ADDRESS VALIDATION</vt:lpstr>
      <vt:lpstr>ADDRESS VALIDATION</vt:lpstr>
      <vt:lpstr>ADDRESS VALIDATION</vt:lpstr>
      <vt:lpstr>ADDRESS VALIDATION</vt:lpstr>
      <vt:lpstr>ADDRESS VALIDATION</vt:lpstr>
      <vt:lpstr>ADDRESS VALIDATION</vt:lpstr>
      <vt:lpstr>ADDRESS VALIDATION</vt:lpstr>
      <vt:lpstr>ADDRESS VALIDATION</vt:lpstr>
      <vt:lpstr>ADDRESS VALIDATION</vt:lpstr>
      <vt:lpstr>ADDRESS VALIDATION</vt:lpstr>
      <vt:lpstr>Editions </vt:lpstr>
      <vt:lpstr>OG_ALL Edition Type</vt:lpstr>
      <vt:lpstr>Entity type in the OG_ALL Edition Type</vt:lpstr>
      <vt:lpstr>Edition creation</vt:lpstr>
      <vt:lpstr>Flexibility of Edition</vt:lpstr>
      <vt:lpstr>Edition Release</vt:lpstr>
      <vt:lpstr>Edition Analysis</vt:lpstr>
      <vt:lpstr>Edition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2023-06-05T12:38:00Z</dcterms:modified>
  <cp:category>Training</cp:category>
</cp:coreProperties>
</file>